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4"/>
  </p:sldMasterIdLst>
  <p:notesMasterIdLst>
    <p:notesMasterId r:id="rId6"/>
  </p:notesMasterIdLst>
  <p:handoutMasterIdLst>
    <p:handoutMasterId r:id="rId7"/>
  </p:handoutMasterIdLst>
  <p:sldIdLst>
    <p:sldId id="272" r:id="rId5"/>
  </p:sldIdLst>
  <p:sldSz cx="9906000" cy="6858000" type="A4"/>
  <p:notesSz cx="7104063" cy="10234613"/>
  <p:embeddedFontLst>
    <p:embeddedFont>
      <p:font typeface="ABeeZee" panose="020B0604020202020204" charset="0"/>
      <p:regular r:id="rId8"/>
      <p: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nowledge Organiser" id="{05F5C21C-80EB-485D-8A48-B7372057F073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2B4B6F"/>
    <a:srgbClr val="DCE6F2"/>
    <a:srgbClr val="292929"/>
    <a:srgbClr val="E6E6E6"/>
    <a:srgbClr val="CDCDCD"/>
    <a:srgbClr val="FDFEFF"/>
    <a:srgbClr val="F4F5FA"/>
    <a:srgbClr val="969696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6D6463-6983-4EDC-91EC-277C60BDA06A}" v="275" dt="2021-12-08T12:14:12.4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397" autoAdjust="0"/>
  </p:normalViewPr>
  <p:slideViewPr>
    <p:cSldViewPr snapToGrid="0">
      <p:cViewPr varScale="1">
        <p:scale>
          <a:sx n="51" d="100"/>
          <a:sy n="51" d="100"/>
        </p:scale>
        <p:origin x="102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3235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E5057F-51DC-4CB1-913C-B2B6E53A67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07425-02C0-4855-8765-56E01C0D88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EB271-6D2E-4932-B332-3CCBD2D9B8F3}" type="datetimeFigureOut">
              <a:rPr lang="en-GB" smtClean="0"/>
              <a:t>09/12/2021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A0F29-3762-45EE-B27A-9886751D41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85456-8668-428D-8882-0FB554D306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199A0-6006-459C-9E64-1915525830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541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E204B5A-DF1A-422B-8E34-C818CF8FD4D7}" type="datetimeFigureOut">
              <a:rPr lang="en-GB" smtClean="0"/>
              <a:t>09/12/2021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2A9E722-A5C7-4E09-A010-6385BADD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7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9E722-A5C7-4E09-A010-6385BADDE2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952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1C41F658-AB78-454E-B3EC-13F82DAF20DC}"/>
              </a:ext>
            </a:extLst>
          </p:cNvPr>
          <p:cNvSpPr/>
          <p:nvPr userDrawn="1"/>
        </p:nvSpPr>
        <p:spPr>
          <a:xfrm>
            <a:off x="15240" y="236576"/>
            <a:ext cx="6477923" cy="579665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A7F807-AF4F-49BE-AE61-1B65E2F7B4C2}"/>
              </a:ext>
            </a:extLst>
          </p:cNvPr>
          <p:cNvSpPr txBox="1">
            <a:spLocks/>
          </p:cNvSpPr>
          <p:nvPr userDrawn="1"/>
        </p:nvSpPr>
        <p:spPr>
          <a:xfrm>
            <a:off x="201347" y="245346"/>
            <a:ext cx="4869418" cy="56191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 spc="10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</a:rPr>
              <a:t>Year 4 Knowledge Organiser</a:t>
            </a:r>
            <a:endParaRPr lang="en-GB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0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59C1E55-1BE4-454B-9415-5D61A5F02BB4}"/>
              </a:ext>
            </a:extLst>
          </p:cNvPr>
          <p:cNvSpPr/>
          <p:nvPr userDrawn="1"/>
        </p:nvSpPr>
        <p:spPr>
          <a:xfrm>
            <a:off x="0" y="-1"/>
            <a:ext cx="9906000" cy="6858000"/>
          </a:xfrm>
          <a:custGeom>
            <a:avLst/>
            <a:gdLst>
              <a:gd name="connsiteX0" fmla="*/ 152400 w 9906000"/>
              <a:gd name="connsiteY0" fmla="*/ 152400 h 6858000"/>
              <a:gd name="connsiteX1" fmla="*/ 152400 w 9906000"/>
              <a:gd name="connsiteY1" fmla="*/ 6703469 h 6858000"/>
              <a:gd name="connsiteX2" fmla="*/ 9744364 w 9906000"/>
              <a:gd name="connsiteY2" fmla="*/ 6703469 h 6858000"/>
              <a:gd name="connsiteX3" fmla="*/ 9744364 w 9906000"/>
              <a:gd name="connsiteY3" fmla="*/ 152400 h 6858000"/>
              <a:gd name="connsiteX4" fmla="*/ 0 w 9906000"/>
              <a:gd name="connsiteY4" fmla="*/ 0 h 6858000"/>
              <a:gd name="connsiteX5" fmla="*/ 9906000 w 9906000"/>
              <a:gd name="connsiteY5" fmla="*/ 0 h 6858000"/>
              <a:gd name="connsiteX6" fmla="*/ 9906000 w 9906000"/>
              <a:gd name="connsiteY6" fmla="*/ 6858000 h 6858000"/>
              <a:gd name="connsiteX7" fmla="*/ 0 w 990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06000" h="6858000">
                <a:moveTo>
                  <a:pt x="152400" y="152400"/>
                </a:moveTo>
                <a:lnTo>
                  <a:pt x="152400" y="6703469"/>
                </a:lnTo>
                <a:lnTo>
                  <a:pt x="9744364" y="6703469"/>
                </a:lnTo>
                <a:lnTo>
                  <a:pt x="9744364" y="152400"/>
                </a:lnTo>
                <a:close/>
                <a:moveTo>
                  <a:pt x="0" y="0"/>
                </a:moveTo>
                <a:lnTo>
                  <a:pt x="9906000" y="0"/>
                </a:lnTo>
                <a:lnTo>
                  <a:pt x="990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9F49053-895A-469C-83C4-4142EFBB233B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9" y="6388663"/>
            <a:ext cx="560705" cy="37973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2A00A32-0371-450E-B5DE-98D96C61E986}"/>
              </a:ext>
            </a:extLst>
          </p:cNvPr>
          <p:cNvGrpSpPr/>
          <p:nvPr userDrawn="1"/>
        </p:nvGrpSpPr>
        <p:grpSpPr>
          <a:xfrm>
            <a:off x="-659624" y="6168007"/>
            <a:ext cx="1419000" cy="1343042"/>
            <a:chOff x="-2681662" y="4062078"/>
            <a:chExt cx="2019221" cy="1911133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5F4AFCCD-6909-4A9E-BC22-5C085EA36C76}"/>
                </a:ext>
              </a:extLst>
            </p:cNvPr>
            <p:cNvSpPr/>
            <p:nvPr userDrawn="1"/>
          </p:nvSpPr>
          <p:spPr>
            <a:xfrm>
              <a:off x="-2681662" y="4062078"/>
              <a:ext cx="2019221" cy="1911133"/>
            </a:xfrm>
            <a:prstGeom prst="arc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46D18A-A33A-4F70-A6C0-805025725B5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708"/>
            <a:stretch/>
          </p:blipFill>
          <p:spPr>
            <a:xfrm>
              <a:off x="-1626260" y="4352551"/>
              <a:ext cx="731915" cy="5886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405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82120-80FC-4047-AD64-E40BB5614416}"/>
              </a:ext>
            </a:extLst>
          </p:cNvPr>
          <p:cNvSpPr/>
          <p:nvPr/>
        </p:nvSpPr>
        <p:spPr>
          <a:xfrm>
            <a:off x="2560320" y="4918945"/>
            <a:ext cx="7055560" cy="1684899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69" name="Table 5">
            <a:extLst>
              <a:ext uri="{FF2B5EF4-FFF2-40B4-BE49-F238E27FC236}">
                <a16:creationId xmlns:a16="http://schemas.microsoft.com/office/drawing/2014/main" id="{A40A63DC-7E93-4E36-ABE1-CF4F35C0B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153766"/>
              </p:ext>
            </p:extLst>
          </p:nvPr>
        </p:nvGraphicFramePr>
        <p:xfrm>
          <a:off x="8209280" y="2640335"/>
          <a:ext cx="1396188" cy="2168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440">
                  <a:extLst>
                    <a:ext uri="{9D8B030D-6E8A-4147-A177-3AD203B41FA5}">
                      <a16:colId xmlns:a16="http://schemas.microsoft.com/office/drawing/2014/main" val="3208353410"/>
                    </a:ext>
                  </a:extLst>
                </a:gridCol>
                <a:gridCol w="796748">
                  <a:extLst>
                    <a:ext uri="{9D8B030D-6E8A-4147-A177-3AD203B41FA5}">
                      <a16:colId xmlns:a16="http://schemas.microsoft.com/office/drawing/2014/main" val="2020300948"/>
                    </a:ext>
                  </a:extLst>
                </a:gridCol>
              </a:tblGrid>
              <a:tr h="216815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Roman Numerals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520511"/>
                  </a:ext>
                </a:extLst>
              </a:tr>
              <a:tr h="216815">
                <a:tc>
                  <a:txBody>
                    <a:bodyPr/>
                    <a:lstStyle/>
                    <a:p>
                      <a:pPr marL="72000"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I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2334"/>
                  </a:ext>
                </a:extLst>
              </a:tr>
              <a:tr h="216815">
                <a:tc>
                  <a:txBody>
                    <a:bodyPr/>
                    <a:lstStyle/>
                    <a:p>
                      <a:pPr marL="72000"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I</a:t>
                      </a:r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I</a:t>
                      </a:r>
                      <a:endParaRPr lang="en-US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459727"/>
                  </a:ext>
                </a:extLst>
              </a:tr>
              <a:tr h="216815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527181"/>
                  </a:ext>
                </a:extLst>
              </a:tr>
              <a:tr h="216815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IV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65995"/>
                  </a:ext>
                </a:extLst>
              </a:tr>
              <a:tr h="216815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V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908478"/>
                  </a:ext>
                </a:extLst>
              </a:tr>
              <a:tr h="216815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VI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879052"/>
                  </a:ext>
                </a:extLst>
              </a:tr>
              <a:tr h="216815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VII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586049"/>
                  </a:ext>
                </a:extLst>
              </a:tr>
              <a:tr h="216815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VIII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972796"/>
                  </a:ext>
                </a:extLst>
              </a:tr>
              <a:tr h="216815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IX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254525"/>
                  </a:ext>
                </a:extLst>
              </a:tr>
            </a:tbl>
          </a:graphicData>
        </a:graphic>
      </p:graphicFrame>
      <p:graphicFrame>
        <p:nvGraphicFramePr>
          <p:cNvPr id="72" name="Table 5">
            <a:extLst>
              <a:ext uri="{FF2B5EF4-FFF2-40B4-BE49-F238E27FC236}">
                <a16:creationId xmlns:a16="http://schemas.microsoft.com/office/drawing/2014/main" id="{04F7D3C7-BC97-4A65-B81A-D5C64A0BD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305014"/>
              </p:ext>
            </p:extLst>
          </p:nvPr>
        </p:nvGraphicFramePr>
        <p:xfrm>
          <a:off x="6577585" y="2646827"/>
          <a:ext cx="1565424" cy="2161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330">
                  <a:extLst>
                    <a:ext uri="{9D8B030D-6E8A-4147-A177-3AD203B41FA5}">
                      <a16:colId xmlns:a16="http://schemas.microsoft.com/office/drawing/2014/main" val="2688896529"/>
                    </a:ext>
                  </a:extLst>
                </a:gridCol>
                <a:gridCol w="347094">
                  <a:extLst>
                    <a:ext uri="{9D8B030D-6E8A-4147-A177-3AD203B41FA5}">
                      <a16:colId xmlns:a16="http://schemas.microsoft.com/office/drawing/2014/main" val="182035212"/>
                    </a:ext>
                  </a:extLst>
                </a:gridCol>
              </a:tblGrid>
              <a:tr h="20862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Roman Numerals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477554"/>
                  </a:ext>
                </a:extLst>
              </a:tr>
              <a:tr h="488176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fifty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L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94964"/>
                  </a:ext>
                </a:extLst>
              </a:tr>
              <a:tr h="488176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One hundred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C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55677"/>
                  </a:ext>
                </a:extLst>
              </a:tr>
              <a:tr h="488176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Five hundred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D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666327"/>
                  </a:ext>
                </a:extLst>
              </a:tr>
              <a:tr h="488176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One thousand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073489"/>
                  </a:ext>
                </a:extLst>
              </a:tr>
            </a:tbl>
          </a:graphicData>
        </a:graphic>
      </p:graphicFrame>
      <p:graphicFrame>
        <p:nvGraphicFramePr>
          <p:cNvPr id="81" name="Table 132">
            <a:extLst>
              <a:ext uri="{FF2B5EF4-FFF2-40B4-BE49-F238E27FC236}">
                <a16:creationId xmlns:a16="http://schemas.microsoft.com/office/drawing/2014/main" id="{55010FC0-CC9D-4D9D-8F30-EB062F0538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823900"/>
              </p:ext>
            </p:extLst>
          </p:nvPr>
        </p:nvGraphicFramePr>
        <p:xfrm>
          <a:off x="265197" y="4918946"/>
          <a:ext cx="2202971" cy="1701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2971">
                  <a:extLst>
                    <a:ext uri="{9D8B030D-6E8A-4147-A177-3AD203B41FA5}">
                      <a16:colId xmlns:a16="http://schemas.microsoft.com/office/drawing/2014/main" val="3544507389"/>
                    </a:ext>
                  </a:extLst>
                </a:gridCol>
              </a:tblGrid>
              <a:tr h="237154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Area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728910"/>
                  </a:ext>
                </a:extLst>
              </a:tr>
              <a:tr h="40932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Area</a:t>
                      </a: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 is the measurement </a:t>
                      </a:r>
                      <a:b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of a surface  </a:t>
                      </a:r>
                    </a:p>
                  </a:txBody>
                  <a:tcPr marL="0" marR="0" marT="3600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85140"/>
                  </a:ext>
                </a:extLst>
              </a:tr>
              <a:tr h="10553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12679"/>
                  </a:ext>
                </a:extLst>
              </a:tr>
            </a:tbl>
          </a:graphicData>
        </a:graphic>
      </p:graphicFrame>
      <p:graphicFrame>
        <p:nvGraphicFramePr>
          <p:cNvPr id="28" name="Table 1024">
            <a:extLst>
              <a:ext uri="{FF2B5EF4-FFF2-40B4-BE49-F238E27FC236}">
                <a16:creationId xmlns:a16="http://schemas.microsoft.com/office/drawing/2014/main" id="{56A75444-5808-4310-A086-3DBB8077F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187867"/>
              </p:ext>
            </p:extLst>
          </p:nvPr>
        </p:nvGraphicFramePr>
        <p:xfrm>
          <a:off x="2717908" y="5059871"/>
          <a:ext cx="1280160" cy="1650452"/>
        </p:xfrm>
        <a:graphic>
          <a:graphicData uri="http://schemas.openxmlformats.org/drawingml/2006/table">
            <a:tbl>
              <a:tblPr firstRow="1" bandRow="1"/>
              <a:tblGrid>
                <a:gridCol w="513090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767070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12am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00:00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01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2am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02:00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3am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03:00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graphicFrame>
        <p:nvGraphicFramePr>
          <p:cNvPr id="29" name="Table 1024">
            <a:extLst>
              <a:ext uri="{FF2B5EF4-FFF2-40B4-BE49-F238E27FC236}">
                <a16:creationId xmlns:a16="http://schemas.microsoft.com/office/drawing/2014/main" id="{8332BE16-907A-447E-9ECB-9F4C05F6F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373437"/>
              </p:ext>
            </p:extLst>
          </p:nvPr>
        </p:nvGraphicFramePr>
        <p:xfrm>
          <a:off x="6132310" y="5059871"/>
          <a:ext cx="1097280" cy="1650452"/>
        </p:xfrm>
        <a:graphic>
          <a:graphicData uri="http://schemas.openxmlformats.org/drawingml/2006/table">
            <a:tbl>
              <a:tblPr firstRow="1" bandRow="1"/>
              <a:tblGrid>
                <a:gridCol w="516512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580768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12pm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12:00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13:00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2pm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14:00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3pm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15:00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graphicFrame>
        <p:nvGraphicFramePr>
          <p:cNvPr id="30" name="Table 1024">
            <a:extLst>
              <a:ext uri="{FF2B5EF4-FFF2-40B4-BE49-F238E27FC236}">
                <a16:creationId xmlns:a16="http://schemas.microsoft.com/office/drawing/2014/main" id="{1AC91919-C950-41F8-8289-D40DB3947C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920267"/>
              </p:ext>
            </p:extLst>
          </p:nvPr>
        </p:nvGraphicFramePr>
        <p:xfrm>
          <a:off x="3910122" y="5048726"/>
          <a:ext cx="1189673" cy="1650452"/>
        </p:xfrm>
        <a:graphic>
          <a:graphicData uri="http://schemas.openxmlformats.org/drawingml/2006/table">
            <a:tbl>
              <a:tblPr firstRow="1" bandRow="1"/>
              <a:tblGrid>
                <a:gridCol w="413085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776588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4am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04:00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5am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05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6am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06:00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7am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07:00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graphicFrame>
        <p:nvGraphicFramePr>
          <p:cNvPr id="31" name="Table 1024">
            <a:extLst>
              <a:ext uri="{FF2B5EF4-FFF2-40B4-BE49-F238E27FC236}">
                <a16:creationId xmlns:a16="http://schemas.microsoft.com/office/drawing/2014/main" id="{BE3E057C-5891-49B6-8A6D-33CD54811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162906"/>
              </p:ext>
            </p:extLst>
          </p:nvPr>
        </p:nvGraphicFramePr>
        <p:xfrm>
          <a:off x="4968669" y="5059871"/>
          <a:ext cx="1280160" cy="1650452"/>
        </p:xfrm>
        <a:graphic>
          <a:graphicData uri="http://schemas.openxmlformats.org/drawingml/2006/table">
            <a:tbl>
              <a:tblPr firstRow="1" bandRow="1"/>
              <a:tblGrid>
                <a:gridCol w="530651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749509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8am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08:00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9am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09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10am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11am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11:00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graphicFrame>
        <p:nvGraphicFramePr>
          <p:cNvPr id="32" name="Table 1024">
            <a:extLst>
              <a:ext uri="{FF2B5EF4-FFF2-40B4-BE49-F238E27FC236}">
                <a16:creationId xmlns:a16="http://schemas.microsoft.com/office/drawing/2014/main" id="{6227EAF8-BC24-40BF-86A2-BEF1545CE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825665"/>
              </p:ext>
            </p:extLst>
          </p:nvPr>
        </p:nvGraphicFramePr>
        <p:xfrm>
          <a:off x="7295568" y="5048726"/>
          <a:ext cx="1006793" cy="1650452"/>
        </p:xfrm>
        <a:graphic>
          <a:graphicData uri="http://schemas.openxmlformats.org/drawingml/2006/table">
            <a:tbl>
              <a:tblPr firstRow="1" bandRow="1"/>
              <a:tblGrid>
                <a:gridCol w="448502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558291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4pm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16:00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5pm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17:00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6pm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18:00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7pm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19:00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graphicFrame>
        <p:nvGraphicFramePr>
          <p:cNvPr id="33" name="Table 1024">
            <a:extLst>
              <a:ext uri="{FF2B5EF4-FFF2-40B4-BE49-F238E27FC236}">
                <a16:creationId xmlns:a16="http://schemas.microsoft.com/office/drawing/2014/main" id="{92A98099-0168-42FB-A6BF-DFC09BE3E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51861"/>
              </p:ext>
            </p:extLst>
          </p:nvPr>
        </p:nvGraphicFramePr>
        <p:xfrm>
          <a:off x="8453817" y="5039054"/>
          <a:ext cx="1069911" cy="1650452"/>
        </p:xfrm>
        <a:graphic>
          <a:graphicData uri="http://schemas.openxmlformats.org/drawingml/2006/table">
            <a:tbl>
              <a:tblPr firstRow="1" bandRow="1"/>
              <a:tblGrid>
                <a:gridCol w="504918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564993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8pm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20:00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9pm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21:00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10pm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22:00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11pm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23:00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41FE9BB-8DD8-4D6E-951F-F6D9B398BE0F}"/>
              </a:ext>
            </a:extLst>
          </p:cNvPr>
          <p:cNvCxnSpPr/>
          <p:nvPr/>
        </p:nvCxnSpPr>
        <p:spPr>
          <a:xfrm>
            <a:off x="3773148" y="5059871"/>
            <a:ext cx="0" cy="148336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0ECD4BE-EF97-4F2B-BDE7-B42C3A8C68E3}"/>
              </a:ext>
            </a:extLst>
          </p:cNvPr>
          <p:cNvCxnSpPr/>
          <p:nvPr/>
        </p:nvCxnSpPr>
        <p:spPr>
          <a:xfrm>
            <a:off x="4878048" y="5059871"/>
            <a:ext cx="0" cy="148336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C12CF57-A61D-4F4B-923B-DF9C41307FD3}"/>
              </a:ext>
            </a:extLst>
          </p:cNvPr>
          <p:cNvCxnSpPr/>
          <p:nvPr/>
        </p:nvCxnSpPr>
        <p:spPr>
          <a:xfrm>
            <a:off x="6043908" y="5059871"/>
            <a:ext cx="0" cy="148336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EFF533E-35F7-4FD9-9DD1-CCFC5C1E64F8}"/>
              </a:ext>
            </a:extLst>
          </p:cNvPr>
          <p:cNvCxnSpPr/>
          <p:nvPr/>
        </p:nvCxnSpPr>
        <p:spPr>
          <a:xfrm>
            <a:off x="7202148" y="5059871"/>
            <a:ext cx="0" cy="148336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C4B1591-DAC8-415D-9288-25D6BBCBF0EA}"/>
              </a:ext>
            </a:extLst>
          </p:cNvPr>
          <p:cNvCxnSpPr/>
          <p:nvPr/>
        </p:nvCxnSpPr>
        <p:spPr>
          <a:xfrm>
            <a:off x="8309588" y="5059871"/>
            <a:ext cx="0" cy="148336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Table 132">
            <a:extLst>
              <a:ext uri="{FF2B5EF4-FFF2-40B4-BE49-F238E27FC236}">
                <a16:creationId xmlns:a16="http://schemas.microsoft.com/office/drawing/2014/main" id="{4E0C89E3-8FBB-4A46-8529-2B34236F0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065169"/>
              </p:ext>
            </p:extLst>
          </p:nvPr>
        </p:nvGraphicFramePr>
        <p:xfrm>
          <a:off x="265197" y="3181729"/>
          <a:ext cx="2202971" cy="1626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2971">
                  <a:extLst>
                    <a:ext uri="{9D8B030D-6E8A-4147-A177-3AD203B41FA5}">
                      <a16:colId xmlns:a16="http://schemas.microsoft.com/office/drawing/2014/main" val="3544507389"/>
                    </a:ext>
                  </a:extLst>
                </a:gridCol>
              </a:tblGrid>
              <a:tr h="224763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Perimeter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728910"/>
                  </a:ext>
                </a:extLst>
              </a:tr>
              <a:tr h="3841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Perimeter</a:t>
                      </a:r>
                      <a:r>
                        <a:rPr lang="en-US" sz="1200" b="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 is the total length of the outside of a shape.</a:t>
                      </a:r>
                      <a:endParaRPr lang="en-US" sz="1000" b="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3600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85140"/>
                  </a:ext>
                </a:extLst>
              </a:tr>
              <a:tr h="10002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12679"/>
                  </a:ext>
                </a:extLst>
              </a:tr>
            </a:tbl>
          </a:graphicData>
        </a:graphic>
      </p:graphicFrame>
      <p:pic>
        <p:nvPicPr>
          <p:cNvPr id="41" name="Picture 6">
            <a:extLst>
              <a:ext uri="{FF2B5EF4-FFF2-40B4-BE49-F238E27FC236}">
                <a16:creationId xmlns:a16="http://schemas.microsoft.com/office/drawing/2014/main" id="{AEB9E33A-EA60-4FA0-97D4-8CD8EDFEA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92" y="3818918"/>
            <a:ext cx="1772436" cy="971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42" name="Picture 27">
            <a:extLst>
              <a:ext uri="{FF2B5EF4-FFF2-40B4-BE49-F238E27FC236}">
                <a16:creationId xmlns:a16="http://schemas.microsoft.com/office/drawing/2014/main" id="{11343CFB-5EF4-4A6D-AB0D-8FE97570B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35" y="5590493"/>
            <a:ext cx="1748983" cy="986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76" name="Arc 75">
            <a:extLst>
              <a:ext uri="{FF2B5EF4-FFF2-40B4-BE49-F238E27FC236}">
                <a16:creationId xmlns:a16="http://schemas.microsoft.com/office/drawing/2014/main" id="{F2546F3A-92B7-4F38-A8B5-CAD072FB4969}"/>
              </a:ext>
            </a:extLst>
          </p:cNvPr>
          <p:cNvSpPr/>
          <p:nvPr/>
        </p:nvSpPr>
        <p:spPr>
          <a:xfrm>
            <a:off x="-659624" y="6168007"/>
            <a:ext cx="1419000" cy="1343042"/>
          </a:xfrm>
          <a:prstGeom prst="arc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graphicFrame>
        <p:nvGraphicFramePr>
          <p:cNvPr id="53" name="Table 5">
            <a:extLst>
              <a:ext uri="{FF2B5EF4-FFF2-40B4-BE49-F238E27FC236}">
                <a16:creationId xmlns:a16="http://schemas.microsoft.com/office/drawing/2014/main" id="{388AB7F8-0B11-429D-93C2-EBCEB9A26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585192"/>
              </p:ext>
            </p:extLst>
          </p:nvPr>
        </p:nvGraphicFramePr>
        <p:xfrm>
          <a:off x="6568440" y="1769449"/>
          <a:ext cx="3040380" cy="781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788">
                  <a:extLst>
                    <a:ext uri="{9D8B030D-6E8A-4147-A177-3AD203B41FA5}">
                      <a16:colId xmlns:a16="http://schemas.microsoft.com/office/drawing/2014/main" val="2688896529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3613338511"/>
                    </a:ext>
                  </a:extLst>
                </a:gridCol>
                <a:gridCol w="818832">
                  <a:extLst>
                    <a:ext uri="{9D8B030D-6E8A-4147-A177-3AD203B41FA5}">
                      <a16:colId xmlns:a16="http://schemas.microsoft.com/office/drawing/2014/main" val="182035212"/>
                    </a:ext>
                  </a:extLst>
                </a:gridCol>
              </a:tblGrid>
              <a:tr h="23330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Length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Weight/mass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Capacity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94964"/>
                  </a:ext>
                </a:extLst>
              </a:tr>
              <a:tr h="544375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10mm = 1cm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100cm = 1m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1,000m = 1km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1,000g </a:t>
                      </a:r>
                      <a:b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</a:b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 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1kg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1,000ml </a:t>
                      </a:r>
                      <a:b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</a:b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 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1l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55677"/>
                  </a:ext>
                </a:extLst>
              </a:tr>
            </a:tbl>
          </a:graphicData>
        </a:graphic>
      </p:graphicFrame>
      <p:graphicFrame>
        <p:nvGraphicFramePr>
          <p:cNvPr id="54" name="Table 66">
            <a:extLst>
              <a:ext uri="{FF2B5EF4-FFF2-40B4-BE49-F238E27FC236}">
                <a16:creationId xmlns:a16="http://schemas.microsoft.com/office/drawing/2014/main" id="{11941B23-A044-437C-B5DD-14BBBE629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686218"/>
              </p:ext>
            </p:extLst>
          </p:nvPr>
        </p:nvGraphicFramePr>
        <p:xfrm>
          <a:off x="6568440" y="227487"/>
          <a:ext cx="3036391" cy="1464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776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810768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  <a:gridCol w="1350847">
                  <a:extLst>
                    <a:ext uri="{9D8B030D-6E8A-4147-A177-3AD203B41FA5}">
                      <a16:colId xmlns:a16="http://schemas.microsoft.com/office/drawing/2014/main" val="24504295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Acute angle</a:t>
                      </a: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Right angle</a:t>
                      </a: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Obtuse angle</a:t>
                      </a:r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6779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0367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Less than 90˚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BeeZee" panose="02000000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Exactly </a:t>
                      </a:r>
                      <a:b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</a:br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90˚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More than 90˚ but less than 180˚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pic>
        <p:nvPicPr>
          <p:cNvPr id="55" name="Picture 32">
            <a:extLst>
              <a:ext uri="{FF2B5EF4-FFF2-40B4-BE49-F238E27FC236}">
                <a16:creationId xmlns:a16="http://schemas.microsoft.com/office/drawing/2014/main" id="{61819716-9AB1-42FC-BE00-EFF92F86A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580" y="642897"/>
            <a:ext cx="713681" cy="59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6" name="Picture 33">
            <a:extLst>
              <a:ext uri="{FF2B5EF4-FFF2-40B4-BE49-F238E27FC236}">
                <a16:creationId xmlns:a16="http://schemas.microsoft.com/office/drawing/2014/main" id="{4B4A9EDD-274B-4E82-BCA9-01BDD25A8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085" y="696995"/>
            <a:ext cx="741195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7" name="Picture 34">
            <a:extLst>
              <a:ext uri="{FF2B5EF4-FFF2-40B4-BE49-F238E27FC236}">
                <a16:creationId xmlns:a16="http://schemas.microsoft.com/office/drawing/2014/main" id="{77E5E1B1-A669-4002-95F5-9769F7BDB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486" y="696994"/>
            <a:ext cx="1120775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60" name="Table 66">
            <a:extLst>
              <a:ext uri="{FF2B5EF4-FFF2-40B4-BE49-F238E27FC236}">
                <a16:creationId xmlns:a16="http://schemas.microsoft.com/office/drawing/2014/main" id="{203E4AE2-5056-46B8-88AD-EC53CFEE1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383659"/>
              </p:ext>
            </p:extLst>
          </p:nvPr>
        </p:nvGraphicFramePr>
        <p:xfrm>
          <a:off x="2560320" y="3200058"/>
          <a:ext cx="3938016" cy="1608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264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999744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  <a:gridCol w="1011936">
                  <a:extLst>
                    <a:ext uri="{9D8B030D-6E8A-4147-A177-3AD203B41FA5}">
                      <a16:colId xmlns:a16="http://schemas.microsoft.com/office/drawing/2014/main" val="2450429547"/>
                    </a:ext>
                  </a:extLst>
                </a:gridCol>
                <a:gridCol w="957072">
                  <a:extLst>
                    <a:ext uri="{9D8B030D-6E8A-4147-A177-3AD203B41FA5}">
                      <a16:colId xmlns:a16="http://schemas.microsoft.com/office/drawing/2014/main" val="907459683"/>
                    </a:ext>
                  </a:extLst>
                </a:gridCol>
              </a:tblGrid>
              <a:tr h="38964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BeeZee" panose="02000000000000000000" pitchFamily="2" charset="0"/>
                        </a:rPr>
                        <a:t>Equilateral triangle</a:t>
                      </a:r>
                      <a:endParaRPr lang="en-GB" sz="1200" dirty="0"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BeeZee" panose="02000000000000000000" pitchFamily="2" charset="0"/>
                        </a:rPr>
                        <a:t>Isosceles  triangle</a:t>
                      </a:r>
                      <a:endParaRPr lang="en-GB" sz="1200" dirty="0"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BeeZee" panose="02000000000000000000" pitchFamily="2" charset="0"/>
                        </a:rPr>
                        <a:t>Scalene triangle</a:t>
                      </a:r>
                      <a:endParaRPr lang="en-GB" sz="1200" dirty="0"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BeeZee" panose="02000000000000000000" pitchFamily="2" charset="0"/>
                        </a:rPr>
                        <a:t>Right angled triangle</a:t>
                      </a:r>
                      <a:endParaRPr lang="en-GB" sz="1200" dirty="0"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63430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036785"/>
                  </a:ext>
                </a:extLst>
              </a:tr>
              <a:tr h="5844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4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3 equal </a:t>
                      </a:r>
                      <a:br>
                        <a:rPr kumimoji="0" lang="en-US" sz="1200" b="0" i="0" u="none" strike="noStrike" kern="14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BeeZee" panose="02000000000000000000" pitchFamily="2" charset="0"/>
                          <a:ea typeface="+mn-ea"/>
                          <a:cs typeface="+mn-cs"/>
                        </a:rPr>
                      </a:br>
                      <a:r>
                        <a:rPr kumimoji="0" lang="en-US" sz="1200" b="0" i="0" u="none" strike="noStrike" kern="14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sides and 3 angles of 60°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2 equal </a:t>
                      </a:r>
                      <a:b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sides and 2 equal angles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No equal sides or angles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One angle </a:t>
                      </a:r>
                      <a:b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is a right angle (90°)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pic>
        <p:nvPicPr>
          <p:cNvPr id="65" name="Picture 28">
            <a:extLst>
              <a:ext uri="{FF2B5EF4-FFF2-40B4-BE49-F238E27FC236}">
                <a16:creationId xmlns:a16="http://schemas.microsoft.com/office/drawing/2014/main" id="{5C088A79-685C-41A6-9CBC-25D01D8CF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944" y="3690837"/>
            <a:ext cx="553370" cy="497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74" name="AutoShape 31">
            <a:extLst>
              <a:ext uri="{FF2B5EF4-FFF2-40B4-BE49-F238E27FC236}">
                <a16:creationId xmlns:a16="http://schemas.microsoft.com/office/drawing/2014/main" id="{1B3AFBAE-246F-4122-9328-6DAA2752F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1006" y="3734956"/>
            <a:ext cx="357823" cy="409502"/>
          </a:xfrm>
          <a:prstGeom prst="rtTriangle">
            <a:avLst/>
          </a:prstGeom>
          <a:solidFill>
            <a:srgbClr val="FEEFCC"/>
          </a:solidFill>
          <a:ln w="19050" algn="ctr">
            <a:solidFill>
              <a:srgbClr val="F98D2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75" name="Table 66">
            <a:extLst>
              <a:ext uri="{FF2B5EF4-FFF2-40B4-BE49-F238E27FC236}">
                <a16:creationId xmlns:a16="http://schemas.microsoft.com/office/drawing/2014/main" id="{C9A49435-7603-443D-BD76-5A9B26E06C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868392"/>
              </p:ext>
            </p:extLst>
          </p:nvPr>
        </p:nvGraphicFramePr>
        <p:xfrm>
          <a:off x="265197" y="935413"/>
          <a:ext cx="2689626" cy="215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2064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467562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</a:tblGrid>
              <a:tr h="7791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Horizontal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Vertical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070754"/>
                  </a:ext>
                </a:extLst>
              </a:tr>
              <a:tr h="565853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Perpendicular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Parallel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808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At an angle of 90 degrees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Always having the same distance between two lines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grpSp>
        <p:nvGrpSpPr>
          <p:cNvPr id="50" name="Group 49">
            <a:extLst>
              <a:ext uri="{FF2B5EF4-FFF2-40B4-BE49-F238E27FC236}">
                <a16:creationId xmlns:a16="http://schemas.microsoft.com/office/drawing/2014/main" id="{07953F8B-F037-4E60-9D4A-D88E3F2A6CAB}"/>
              </a:ext>
            </a:extLst>
          </p:cNvPr>
          <p:cNvGrpSpPr/>
          <p:nvPr/>
        </p:nvGrpSpPr>
        <p:grpSpPr>
          <a:xfrm>
            <a:off x="1986891" y="2024290"/>
            <a:ext cx="468896" cy="394279"/>
            <a:chOff x="2378644" y="5484830"/>
            <a:chExt cx="684820" cy="575842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D13FB53-9415-477A-8622-0A7FFBFDF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5609" y="5608655"/>
              <a:ext cx="567855" cy="452017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043009B-D18E-4D29-B75E-86C8E33AA6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8644" y="5484830"/>
              <a:ext cx="567855" cy="452017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408743A-D619-44C5-B6EF-4A01E6D68720}"/>
              </a:ext>
            </a:extLst>
          </p:cNvPr>
          <p:cNvGrpSpPr/>
          <p:nvPr/>
        </p:nvGrpSpPr>
        <p:grpSpPr>
          <a:xfrm>
            <a:off x="736833" y="2074981"/>
            <a:ext cx="386552" cy="464209"/>
            <a:chOff x="1036681" y="5501656"/>
            <a:chExt cx="386552" cy="464209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133787F-B659-49D6-B858-6D649CA70B0C}"/>
                </a:ext>
              </a:extLst>
            </p:cNvPr>
            <p:cNvCxnSpPr>
              <a:cxnSpLocks/>
            </p:cNvCxnSpPr>
            <p:nvPr/>
          </p:nvCxnSpPr>
          <p:spPr>
            <a:xfrm>
              <a:off x="1048142" y="5501656"/>
              <a:ext cx="0" cy="464209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C648F59-B23F-44DD-B81A-4BF83F7B95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6681" y="5520390"/>
              <a:ext cx="386552" cy="0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26E31BA-AF9E-4A00-9016-6F7465C74C9E}"/>
                </a:ext>
              </a:extLst>
            </p:cNvPr>
            <p:cNvSpPr/>
            <p:nvPr/>
          </p:nvSpPr>
          <p:spPr>
            <a:xfrm>
              <a:off x="1062640" y="5542026"/>
              <a:ext cx="144657" cy="17283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DC2BCB1-E727-4D8B-8973-48D4D0924D5C}"/>
              </a:ext>
            </a:extLst>
          </p:cNvPr>
          <p:cNvCxnSpPr>
            <a:cxnSpLocks/>
          </p:cNvCxnSpPr>
          <p:nvPr/>
        </p:nvCxnSpPr>
        <p:spPr>
          <a:xfrm flipH="1" flipV="1">
            <a:off x="573970" y="1404202"/>
            <a:ext cx="644520" cy="5744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DD7A294-2A6D-4029-961D-68728547AC24}"/>
              </a:ext>
            </a:extLst>
          </p:cNvPr>
          <p:cNvCxnSpPr>
            <a:cxnSpLocks/>
          </p:cNvCxnSpPr>
          <p:nvPr/>
        </p:nvCxnSpPr>
        <p:spPr>
          <a:xfrm>
            <a:off x="2213011" y="1204384"/>
            <a:ext cx="0" cy="463521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4" name="Table 66">
            <a:extLst>
              <a:ext uri="{FF2B5EF4-FFF2-40B4-BE49-F238E27FC236}">
                <a16:creationId xmlns:a16="http://schemas.microsoft.com/office/drawing/2014/main" id="{C615A60F-D3BA-49C3-A6A2-7035B422CF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501599"/>
              </p:ext>
            </p:extLst>
          </p:nvPr>
        </p:nvGraphicFramePr>
        <p:xfrm>
          <a:off x="3046350" y="941632"/>
          <a:ext cx="3441826" cy="2150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931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210056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  <a:gridCol w="996839">
                  <a:extLst>
                    <a:ext uri="{9D8B030D-6E8A-4147-A177-3AD203B41FA5}">
                      <a16:colId xmlns:a16="http://schemas.microsoft.com/office/drawing/2014/main" val="2450429547"/>
                    </a:ext>
                  </a:extLst>
                </a:gridCol>
              </a:tblGrid>
              <a:tr h="23616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Parallelogram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Rhombus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Trapezium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109043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036785"/>
                  </a:ext>
                </a:extLst>
              </a:tr>
              <a:tr h="8181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Two pairs of parallel sides 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All sides have the same length and </a:t>
                      </a:r>
                      <a:b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are parallel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One pair </a:t>
                      </a:r>
                      <a:b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of parallel sides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pic>
        <p:nvPicPr>
          <p:cNvPr id="94" name="Picture 35">
            <a:extLst>
              <a:ext uri="{FF2B5EF4-FFF2-40B4-BE49-F238E27FC236}">
                <a16:creationId xmlns:a16="http://schemas.microsoft.com/office/drawing/2014/main" id="{F65D2151-B2CF-4749-A669-9B1CF0F69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404" y="1299502"/>
            <a:ext cx="1123925" cy="767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95" name="Picture 36">
            <a:extLst>
              <a:ext uri="{FF2B5EF4-FFF2-40B4-BE49-F238E27FC236}">
                <a16:creationId xmlns:a16="http://schemas.microsoft.com/office/drawing/2014/main" id="{02EF6ACC-15FE-4F04-9686-7DB7FB048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830" y="1330441"/>
            <a:ext cx="968166" cy="764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97" name="Picture 37">
            <a:extLst>
              <a:ext uri="{FF2B5EF4-FFF2-40B4-BE49-F238E27FC236}">
                <a16:creationId xmlns:a16="http://schemas.microsoft.com/office/drawing/2014/main" id="{DF121D42-C9C7-4FC5-8ED9-C900F495D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093" y="1445510"/>
            <a:ext cx="907408" cy="621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0BB69C8C-FC46-4853-B7EB-14C5E9357AB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8"/>
          <a:stretch/>
        </p:blipFill>
        <p:spPr>
          <a:xfrm>
            <a:off x="82056" y="6372136"/>
            <a:ext cx="514351" cy="41367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A63CC47-B2CC-4EB2-8526-B33B6300805A}"/>
              </a:ext>
            </a:extLst>
          </p:cNvPr>
          <p:cNvGrpSpPr/>
          <p:nvPr/>
        </p:nvGrpSpPr>
        <p:grpSpPr>
          <a:xfrm>
            <a:off x="3670126" y="3727180"/>
            <a:ext cx="787520" cy="438632"/>
            <a:chOff x="3670126" y="3727180"/>
            <a:chExt cx="787520" cy="438632"/>
          </a:xfrm>
        </p:grpSpPr>
        <p:pic>
          <p:nvPicPr>
            <p:cNvPr id="66" name="Picture 29">
              <a:extLst>
                <a:ext uri="{FF2B5EF4-FFF2-40B4-BE49-F238E27FC236}">
                  <a16:creationId xmlns:a16="http://schemas.microsoft.com/office/drawing/2014/main" id="{53C0F4C1-B55D-4C33-99D0-29B8A6B320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0126" y="3727180"/>
              <a:ext cx="721249" cy="438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61" name="Rectangle: Top Corners One Rounded and One Snipped 60">
              <a:extLst>
                <a:ext uri="{FF2B5EF4-FFF2-40B4-BE49-F238E27FC236}">
                  <a16:creationId xmlns:a16="http://schemas.microsoft.com/office/drawing/2014/main" id="{5455AEF4-0157-40FA-9EA5-F6D41EFCA64C}"/>
                </a:ext>
              </a:extLst>
            </p:cNvPr>
            <p:cNvSpPr/>
            <p:nvPr/>
          </p:nvSpPr>
          <p:spPr>
            <a:xfrm rot="10800000">
              <a:off x="4231268" y="3781055"/>
              <a:ext cx="226378" cy="214050"/>
            </a:xfrm>
            <a:prstGeom prst="snip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BF1A762-FE9D-45DE-B063-2BB98913801A}"/>
              </a:ext>
            </a:extLst>
          </p:cNvPr>
          <p:cNvGrpSpPr/>
          <p:nvPr/>
        </p:nvGrpSpPr>
        <p:grpSpPr>
          <a:xfrm>
            <a:off x="4677516" y="3667207"/>
            <a:ext cx="814974" cy="484039"/>
            <a:chOff x="4677516" y="3667207"/>
            <a:chExt cx="814974" cy="484039"/>
          </a:xfrm>
        </p:grpSpPr>
        <p:pic>
          <p:nvPicPr>
            <p:cNvPr id="70" name="Picture 30">
              <a:extLst>
                <a:ext uri="{FF2B5EF4-FFF2-40B4-BE49-F238E27FC236}">
                  <a16:creationId xmlns:a16="http://schemas.microsoft.com/office/drawing/2014/main" id="{D08C27C5-DA3B-4444-9F25-0D0B3589F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7516" y="3741745"/>
              <a:ext cx="721250" cy="409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63" name="Rectangle: Top Corners One Rounded and One Snipped 62">
              <a:extLst>
                <a:ext uri="{FF2B5EF4-FFF2-40B4-BE49-F238E27FC236}">
                  <a16:creationId xmlns:a16="http://schemas.microsoft.com/office/drawing/2014/main" id="{E33AB9C4-7B2C-4754-8CCA-3D61F86EF121}"/>
                </a:ext>
              </a:extLst>
            </p:cNvPr>
            <p:cNvSpPr/>
            <p:nvPr/>
          </p:nvSpPr>
          <p:spPr>
            <a:xfrm rot="10800000">
              <a:off x="5171594" y="3667207"/>
              <a:ext cx="320896" cy="303421"/>
            </a:xfrm>
            <a:prstGeom prst="snip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587840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UL Mathematics (Teacher Facing)">
      <a:dk1>
        <a:srgbClr val="FFFFFF"/>
      </a:dk1>
      <a:lt1>
        <a:srgbClr val="000000"/>
      </a:lt1>
      <a:dk2>
        <a:srgbClr val="E6E6E6"/>
      </a:dk2>
      <a:lt2>
        <a:srgbClr val="565656"/>
      </a:lt2>
      <a:accent1>
        <a:srgbClr val="4E83BE"/>
      </a:accent1>
      <a:accent2>
        <a:srgbClr val="D17E3F"/>
      </a:accent2>
      <a:accent3>
        <a:srgbClr val="3E9C64"/>
      </a:accent3>
      <a:accent4>
        <a:srgbClr val="8262A6"/>
      </a:accent4>
      <a:accent5>
        <a:srgbClr val="C35993"/>
      </a:accent5>
      <a:accent6>
        <a:srgbClr val="88A442"/>
      </a:accent6>
      <a:hlink>
        <a:srgbClr val="D55D5D"/>
      </a:hlink>
      <a:folHlink>
        <a:srgbClr val="4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01d610-5d92-40a3-a0e9-c190255e518e">
      <Terms xmlns="http://schemas.microsoft.com/office/infopath/2007/PartnerControls"/>
    </lcf76f155ced4ddcb4097134ff3c332f>
    <TaxCatchAll xmlns="db2cfb84-e067-48ca-914a-87989a4f857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701DEBA1D237478690C986AD5074F5" ma:contentTypeVersion="14" ma:contentTypeDescription="Create a new document." ma:contentTypeScope="" ma:versionID="232127cdc54c513e55ecae8189443dc1">
  <xsd:schema xmlns:xsd="http://www.w3.org/2001/XMLSchema" xmlns:xs="http://www.w3.org/2001/XMLSchema" xmlns:p="http://schemas.microsoft.com/office/2006/metadata/properties" xmlns:ns2="8901d610-5d92-40a3-a0e9-c190255e518e" xmlns:ns3="db2cfb84-e067-48ca-914a-87989a4f857b" targetNamespace="http://schemas.microsoft.com/office/2006/metadata/properties" ma:root="true" ma:fieldsID="d7ec7c8c1f794c89e3e1ba5cac430167" ns2:_="" ns3:_="">
    <xsd:import namespace="8901d610-5d92-40a3-a0e9-c190255e518e"/>
    <xsd:import namespace="db2cfb84-e067-48ca-914a-87989a4f85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01d610-5d92-40a3-a0e9-c190255e51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8b25368-62d7-48a6-8267-214d71e34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2cfb84-e067-48ca-914a-87989a4f857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895f32c-fe41-4f10-a110-32c2c8b78a59}" ma:internalName="TaxCatchAll" ma:showField="CatchAllData" ma:web="db2cfb84-e067-48ca-914a-87989a4f85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2A31F0-0284-4FFD-850E-478562CD71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20F8DA-C4FB-4450-BACC-F5A742E79B9F}">
  <ds:schemaRefs>
    <ds:schemaRef ds:uri="http://schemas.microsoft.com/office/2006/metadata/properties"/>
    <ds:schemaRef ds:uri="http://schemas.microsoft.com/office/2006/documentManagement/types"/>
    <ds:schemaRef ds:uri="84283a62-dbf0-4bf3-9286-04d2ea05a3ac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7cdbce52-7c58-4c49-97cb-d953267058b2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510CE9A-F684-49BA-8937-E15161CE0AB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490</TotalTime>
  <Words>236</Words>
  <Application>Microsoft Office PowerPoint</Application>
  <PresentationFormat>A4 Paper (210x297 mm)</PresentationFormat>
  <Paragraphs>115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ABeeZee</vt:lpstr>
      <vt:lpstr>Arial</vt:lpstr>
      <vt:lpstr>Calibri</vt:lpstr>
      <vt:lpstr>1_Custom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Quinn</dc:creator>
  <cp:lastModifiedBy>Mark Stephenson</cp:lastModifiedBy>
  <cp:revision>2</cp:revision>
  <dcterms:created xsi:type="dcterms:W3CDTF">2021-04-22T13:12:58Z</dcterms:created>
  <dcterms:modified xsi:type="dcterms:W3CDTF">2021-12-09T08:17:37Z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0x01010055701DEBA1D237478690C986AD5074F5</vt:lpwstr>
  </property>
  <property fmtid="{D5CDD505-2E9C-101B-9397-08002B2CF9AE}" pid="3" name="Order">
    <vt:r8>3104200</vt:r8>
  </property>
</Properties>
</file>